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75" r:id="rId5"/>
    <p:sldId id="258" r:id="rId6"/>
    <p:sldId id="259" r:id="rId7"/>
    <p:sldId id="277" r:id="rId8"/>
    <p:sldId id="278" r:id="rId9"/>
    <p:sldId id="279" r:id="rId10"/>
    <p:sldId id="260" r:id="rId11"/>
    <p:sldId id="274" r:id="rId12"/>
    <p:sldId id="261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990599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Alternative Pressing and Sintering Techniques</a:t>
            </a:r>
            <a:endParaRPr lang="en-IN" sz="3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5400"/>
            <a:ext cx="8229600" cy="5105400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itchFamily="2" charset="2"/>
              <a:buChar char="v"/>
            </a:pPr>
            <a:r>
              <a:rPr lang="en-IN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Isostatic</a:t>
            </a:r>
            <a:r>
              <a:rPr lang="en-I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pressing</a:t>
            </a:r>
            <a:endParaRPr lang="en-I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feature of conventional pressing is that pressure is applied </a:t>
            </a:r>
            <a:r>
              <a:rPr lang="en-IN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uniaxially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This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imposes limitations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part geometry, because metallic powders do not readily flow in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directions perpendicular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the applied pressure. Uniaxial pressing also leads to density variations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compact after pressing. In </a:t>
            </a:r>
            <a:r>
              <a:rPr lang="en-IN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isostatic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pressing, pressure is applied from all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directions against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powders that are contained in a flexible </a:t>
            </a:r>
            <a:r>
              <a:rPr lang="en-IN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mold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hydraulic pressure is used 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achieve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compaction. </a:t>
            </a:r>
            <a:r>
              <a:rPr lang="en-IN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Isostatic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pressing takes two alternative forms: </a:t>
            </a:r>
            <a:endParaRPr lang="en-IN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Both"/>
            </a:pP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cold </a:t>
            </a:r>
            <a:r>
              <a:rPr lang="en-IN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isostatic</a:t>
            </a: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pressing 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endParaRPr lang="en-IN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Both"/>
            </a:pPr>
            <a:r>
              <a:rPr lang="en-IN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hot </a:t>
            </a:r>
            <a:r>
              <a:rPr lang="en-IN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isostatic</a:t>
            </a:r>
            <a:r>
              <a:rPr lang="en-IN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pressing.</a:t>
            </a:r>
          </a:p>
        </p:txBody>
      </p:sp>
    </p:spTree>
    <p:extLst>
      <p:ext uri="{BB962C8B-B14F-4D97-AF65-F5344CB8AC3E}">
        <p14:creationId xmlns:p14="http://schemas.microsoft.com/office/powerpoint/2010/main" val="488911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v"/>
            </a:pPr>
            <a:r>
              <a:rPr lang="en-I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Powder Injection </a:t>
            </a:r>
            <a:r>
              <a:rPr lang="en-IN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Molding</a:t>
            </a:r>
            <a:endParaRPr lang="en-I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334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Injection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molding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is closely associated with the plastics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industry.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same basic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process can be applied to form parts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of metal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or ceramic powders, the difference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being that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the starting polymer contains a high content of particulate matter, typically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from50% to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85% by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volume.</a:t>
            </a:r>
          </a:p>
          <a:p>
            <a:pPr algn="just">
              <a:lnSpc>
                <a:spcPct val="15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used in powder metallurgy, the term metal injection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molding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(MIM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) is used. The more general process is powder injection </a:t>
            </a:r>
            <a:r>
              <a:rPr lang="en-IN" sz="2400" dirty="0" err="1">
                <a:latin typeface="Times New Roman" pitchFamily="18" charset="0"/>
                <a:cs typeface="Times New Roman" pitchFamily="18" charset="0"/>
              </a:rPr>
              <a:t>molding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(PIM),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which includes 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both metal and ceramic powders.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930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I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steps in MIM proceed as follows: 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Metallic powders are mixed with an appropriate binder. 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Granular pellets are formed from the mixture. 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pellets are heated to </a:t>
            </a:r>
            <a:r>
              <a:rPr lang="en-IN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molding</a:t>
            </a:r>
            <a:r>
              <a:rPr lang="en-I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temperature, injected into a </a:t>
            </a:r>
            <a:r>
              <a:rPr lang="en-IN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mold</a:t>
            </a:r>
            <a:r>
              <a:rPr lang="en-I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cavity, and the part is cooled and removed from the </a:t>
            </a:r>
            <a:r>
              <a:rPr lang="en-IN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mold</a:t>
            </a:r>
            <a:r>
              <a:rPr lang="en-I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part is processed to remove the binder using any of several thermal or solvent techniques. 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part is sintered. 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Secondary operations are performed as appropriate.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9486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The binder in powder injection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molding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acts as a carrier for the particles. </a:t>
            </a:r>
            <a:endParaRPr lang="en-IN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Its functions 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are to provide proper flow characteristics during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molding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and hold the </a:t>
            </a: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powders in 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molded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 shape until sintering. </a:t>
            </a:r>
            <a:endParaRPr lang="en-IN" sz="2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five basic types of binders in PIM are: </a:t>
            </a:r>
            <a:endParaRPr lang="en-IN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(1) thermosetting 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polymers, such as </a:t>
            </a:r>
            <a:r>
              <a:rPr lang="en-IN" sz="2100" dirty="0" err="1">
                <a:latin typeface="Times New Roman" pitchFamily="18" charset="0"/>
                <a:cs typeface="Times New Roman" pitchFamily="18" charset="0"/>
              </a:rPr>
              <a:t>phenolics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en-IN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2) thermoplastic polymers, such as polyethylene;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(3) water; </a:t>
            </a:r>
            <a:endParaRPr lang="en-IN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4) gels; and </a:t>
            </a:r>
            <a:endParaRPr lang="en-IN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IN" sz="2100" dirty="0">
                <a:latin typeface="Times New Roman" pitchFamily="18" charset="0"/>
                <a:cs typeface="Times New Roman" pitchFamily="18" charset="0"/>
              </a:rPr>
              <a:t>5) inorganic </a:t>
            </a:r>
            <a:r>
              <a:rPr lang="en-IN" sz="2100" dirty="0" smtClean="0">
                <a:latin typeface="Times New Roman" pitchFamily="18" charset="0"/>
                <a:cs typeface="Times New Roman" pitchFamily="18" charset="0"/>
              </a:rPr>
              <a:t>materials. </a:t>
            </a:r>
          </a:p>
        </p:txBody>
      </p:sp>
    </p:spTree>
    <p:extLst>
      <p:ext uri="{BB962C8B-B14F-4D97-AF65-F5344CB8AC3E}">
        <p14:creationId xmlns:p14="http://schemas.microsoft.com/office/powerpoint/2010/main" val="3006525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3400" y="762000"/>
            <a:ext cx="8153400" cy="536416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Polymers are the most frequently used. Powder injection </a:t>
            </a:r>
            <a:r>
              <a:rPr lang="en-IN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molding</a:t>
            </a: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is suited to part geometries similar to those in plastic injection </a:t>
            </a:r>
            <a:r>
              <a:rPr lang="en-IN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molding</a:t>
            </a: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IN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not cost competitive for simple axisymmetric parts, because the conventional press-and-sinter process is quite adequate for these cases. </a:t>
            </a:r>
          </a:p>
          <a:p>
            <a:pPr lvl="0" algn="just">
              <a:lnSpc>
                <a:spcPct val="150000"/>
              </a:lnSpc>
            </a:pP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PIM seems most economical for small, complex parts of high value. Dimensional accuracy is limited by the shrinkage that accompanies densification during sintering.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789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IN" sz="3200" b="1" dirty="0">
                <a:solidFill>
                  <a:schemeClr val="accent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Cold </a:t>
            </a:r>
            <a:r>
              <a:rPr lang="en-IN" sz="3200" b="1" dirty="0" err="1">
                <a:solidFill>
                  <a:schemeClr val="accent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isostatic</a:t>
            </a:r>
            <a:r>
              <a:rPr lang="en-IN" sz="3200" b="1" dirty="0">
                <a:solidFill>
                  <a:schemeClr val="accent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pressing (CIP)</a:t>
            </a:r>
            <a:endParaRPr lang="en-IN" sz="3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113030" marR="109220" indent="448945" algn="just">
              <a:lnSpc>
                <a:spcPct val="150000"/>
              </a:lnSpc>
              <a:spcBef>
                <a:spcPts val="585"/>
              </a:spcBef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This </a:t>
            </a:r>
            <a:r>
              <a:rPr lang="en-US" sz="2400" dirty="0" err="1">
                <a:latin typeface="Times New Roman"/>
                <a:ea typeface="Times New Roman"/>
              </a:rPr>
              <a:t>isostatic</a:t>
            </a:r>
            <a:r>
              <a:rPr lang="en-US" sz="2400" dirty="0">
                <a:latin typeface="Times New Roman"/>
                <a:ea typeface="Times New Roman"/>
              </a:rPr>
              <a:t> pressing procedure is carried out in a steel pressure vessel. 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marL="113030" marR="109220" indent="448945" algn="just">
              <a:lnSpc>
                <a:spcPct val="150000"/>
              </a:lnSpc>
              <a:spcBef>
                <a:spcPts val="585"/>
              </a:spcBef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Times New Roman"/>
              </a:rPr>
              <a:t>After </a:t>
            </a:r>
            <a:r>
              <a:rPr lang="en-US" sz="2400" dirty="0">
                <a:latin typeface="Times New Roman"/>
                <a:ea typeface="Times New Roman"/>
              </a:rPr>
              <a:t>closing, the required pressure ranging from 200 </a:t>
            </a:r>
            <a:r>
              <a:rPr lang="en-US" sz="2400" dirty="0" err="1">
                <a:latin typeface="Times New Roman"/>
                <a:ea typeface="Times New Roman"/>
              </a:rPr>
              <a:t>MPa</a:t>
            </a:r>
            <a:r>
              <a:rPr lang="en-US" sz="2400" dirty="0">
                <a:latin typeface="Times New Roman"/>
                <a:ea typeface="Times New Roman"/>
              </a:rPr>
              <a:t> (for ceramics and graphite) up to 400 </a:t>
            </a:r>
            <a:r>
              <a:rPr lang="en-US" sz="2400" dirty="0" err="1">
                <a:latin typeface="Times New Roman"/>
                <a:ea typeface="Times New Roman"/>
              </a:rPr>
              <a:t>MPa</a:t>
            </a:r>
            <a:r>
              <a:rPr lang="en-US" sz="2400" dirty="0">
                <a:latin typeface="Times New Roman"/>
                <a:ea typeface="Times New Roman"/>
              </a:rPr>
              <a:t> for metal powders is developed through appropriate equipment. 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marL="113030" marR="109220" indent="448945" algn="just">
              <a:lnSpc>
                <a:spcPct val="150000"/>
              </a:lnSpc>
              <a:spcBef>
                <a:spcPts val="585"/>
              </a:spcBef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Times New Roman"/>
              </a:rPr>
              <a:t>For </a:t>
            </a:r>
            <a:r>
              <a:rPr lang="en-US" sz="2400" dirty="0">
                <a:latin typeface="Times New Roman"/>
                <a:ea typeface="Times New Roman"/>
              </a:rPr>
              <a:t>compaction, a delay on the maximum pressure for only several seconds is sufficient, but its decrease has to be performed slowly (especially in lower pressure regions), so that cracks cannot occur</a:t>
            </a:r>
            <a:r>
              <a:rPr lang="en-US" sz="2400" dirty="0" smtClean="0">
                <a:latin typeface="Times New Roman"/>
                <a:ea typeface="Times New Roman"/>
              </a:rPr>
              <a:t>.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02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/>
                <a:ea typeface="Times New Roman"/>
              </a:rPr>
              <a:t>Powder is filled into a flexible tube an upper and bottom opening of which is connected to a pressing chamber. </a:t>
            </a:r>
            <a:endParaRPr lang="en-US" dirty="0" smtClean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/>
                <a:ea typeface="Times New Roman"/>
              </a:rPr>
              <a:t>Then </a:t>
            </a:r>
            <a:r>
              <a:rPr lang="en-US" dirty="0">
                <a:latin typeface="Times New Roman"/>
                <a:ea typeface="Times New Roman"/>
              </a:rPr>
              <a:t>the openings are closed and pressure is transferred through a liquid which encloses a flexible sheath. </a:t>
            </a:r>
            <a:endParaRPr lang="en-US" dirty="0" smtClean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/>
                <a:ea typeface="Times New Roman"/>
              </a:rPr>
              <a:t>After </a:t>
            </a:r>
            <a:r>
              <a:rPr lang="en-US" dirty="0">
                <a:latin typeface="Times New Roman"/>
                <a:ea typeface="Times New Roman"/>
              </a:rPr>
              <a:t>finishing the pressing and evacuating the chamber, the flexible sheath is moved to the pressure housing walls and thus the compact is freed to be taken-out.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45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15000"/>
          </a:xfrm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50000"/>
              </a:lnSpc>
            </a:pP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Cold </a:t>
            </a:r>
            <a:r>
              <a:rPr lang="en-IN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isostatic</a:t>
            </a: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pressing (CIP) involves compaction performed at room temperature.</a:t>
            </a:r>
          </a:p>
          <a:p>
            <a:pPr lvl="0" algn="just">
              <a:lnSpc>
                <a:spcPct val="150000"/>
              </a:lnSpc>
            </a:pP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mold</a:t>
            </a: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made of rubber or other elastomer material, is oversized to compensate for shrinkage. Water or oil is used to provide the hydrostatic pressure against the </a:t>
            </a:r>
            <a:r>
              <a:rPr lang="en-IN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mold</a:t>
            </a: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inside the chamber. Figure (1) illustrates the processing sequence in cold </a:t>
            </a:r>
            <a:r>
              <a:rPr lang="en-IN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isostatic</a:t>
            </a: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pressing. </a:t>
            </a:r>
          </a:p>
          <a:p>
            <a:pPr lvl="0" algn="just">
              <a:lnSpc>
                <a:spcPct val="150000"/>
              </a:lnSpc>
            </a:pP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Advantages of CIP include more uniform density, less expensive tooling, and greater applicability to shorter production runs. Good dimensional accuracy is difficult to achieve in </a:t>
            </a:r>
            <a:r>
              <a:rPr lang="en-IN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isostatic</a:t>
            </a: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pressing because of the flexible </a:t>
            </a:r>
            <a:r>
              <a:rPr lang="en-IN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mold</a:t>
            </a:r>
            <a:r>
              <a:rPr lang="en-IN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Consequently, subsequent finish shaping operations are often required to obtain the required dimensions, either before or after sintering.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5488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Figure (1): </a:t>
            </a:r>
            <a:r>
              <a:rPr lang="en-IN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Cold </a:t>
            </a:r>
            <a:r>
              <a:rPr lang="en-IN" sz="20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isostatic</a:t>
            </a:r>
            <a:r>
              <a:rPr lang="en-IN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pressing: (1) powders are placed in the flexible </a:t>
            </a:r>
            <a:r>
              <a:rPr lang="en-IN" sz="20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mold</a:t>
            </a:r>
            <a:r>
              <a:rPr lang="en-IN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; (2) hydrostatic pressure </a:t>
            </a:r>
            <a:r>
              <a:rPr lang="en-IN" sz="2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is applied </a:t>
            </a:r>
            <a:r>
              <a:rPr lang="en-IN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against the </a:t>
            </a:r>
            <a:r>
              <a:rPr lang="en-IN" sz="2000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mold</a:t>
            </a:r>
            <a:r>
              <a:rPr lang="en-IN" sz="2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to compact the powders; and (3) pressure is reduced and the part is removed.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8458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9752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IN" sz="3200" b="1" dirty="0">
                <a:solidFill>
                  <a:schemeClr val="accent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Hot </a:t>
            </a:r>
            <a:r>
              <a:rPr lang="en-IN" sz="3200" b="1" dirty="0" err="1">
                <a:solidFill>
                  <a:schemeClr val="accent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isostatic</a:t>
            </a:r>
            <a:r>
              <a:rPr lang="en-IN" sz="3200" b="1" dirty="0">
                <a:solidFill>
                  <a:schemeClr val="accent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pressing(HIP)</a:t>
            </a:r>
            <a:endParaRPr lang="en-IN" sz="3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Hot </a:t>
            </a:r>
            <a:r>
              <a:rPr lang="en-IN" sz="2200" dirty="0" err="1" smtClean="0">
                <a:latin typeface="Times New Roman" pitchFamily="18" charset="0"/>
                <a:cs typeface="Times New Roman" pitchFamily="18" charset="0"/>
              </a:rPr>
              <a:t>isostatic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pressing(HIP) is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carried out at high temperatures and pressures, using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a gas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such as argon or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helium as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compression medium. The </a:t>
            </a:r>
            <a:r>
              <a:rPr lang="en-IN" sz="2200" dirty="0" err="1" smtClean="0">
                <a:latin typeface="Times New Roman" pitchFamily="18" charset="0"/>
                <a:cs typeface="Times New Roman" pitchFamily="18" charset="0"/>
              </a:rPr>
              <a:t>mold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in which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the powders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are contained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is made of sheet metal to withstand the high temperatures. </a:t>
            </a:r>
            <a:endParaRPr lang="en-IN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HIP accomplishes pressing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and sintering in one step. Despite this apparent advantage, it is a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relatively expensive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process and its applications seem to be concentrated in the aerospace industry.</a:t>
            </a:r>
          </a:p>
          <a:p>
            <a:pPr algn="just">
              <a:lnSpc>
                <a:spcPct val="150000"/>
              </a:lnSpc>
            </a:pP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PM parts made by HIP are characterized by high density (porosity near zero), 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thorough </a:t>
            </a:r>
            <a:r>
              <a:rPr lang="en-IN" sz="2200" dirty="0" err="1" smtClean="0">
                <a:latin typeface="Times New Roman" pitchFamily="18" charset="0"/>
                <a:cs typeface="Times New Roman" pitchFamily="18" charset="0"/>
              </a:rPr>
              <a:t>interparticle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200" dirty="0">
                <a:latin typeface="Times New Roman" pitchFamily="18" charset="0"/>
                <a:cs typeface="Times New Roman" pitchFamily="18" charset="0"/>
              </a:rPr>
              <a:t>bonding, and good mechanical strength</a:t>
            </a:r>
            <a:r>
              <a:rPr lang="en-IN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0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533400"/>
            <a:ext cx="8077200" cy="55927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/>
                <a:ea typeface="Times New Roman"/>
              </a:rPr>
              <a:t>For hot </a:t>
            </a:r>
            <a:r>
              <a:rPr lang="en-US" sz="2400" dirty="0" err="1">
                <a:latin typeface="Times New Roman"/>
                <a:ea typeface="Times New Roman"/>
              </a:rPr>
              <a:t>isostatic</a:t>
            </a:r>
            <a:r>
              <a:rPr lang="en-US" sz="2400" dirty="0">
                <a:latin typeface="Times New Roman"/>
                <a:ea typeface="Times New Roman"/>
              </a:rPr>
              <a:t> pressing, which is nowadays performed at temperatures up to 2000 °C, a heating device is installed inside a pressure vessel. 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/>
                <a:ea typeface="Times New Roman"/>
              </a:rPr>
              <a:t>An </a:t>
            </a:r>
            <a:r>
              <a:rPr lang="en-US" sz="2400" dirty="0">
                <a:latin typeface="Times New Roman"/>
                <a:ea typeface="Times New Roman"/>
              </a:rPr>
              <a:t>important part is a thermal insulation cylinder separating a working area (high temperature application) from the steel pressure vessel a temperature of which must not exceed c. 150 °C, so that tensile properties of the steel housing cannot drop (Fig. </a:t>
            </a:r>
            <a:r>
              <a:rPr lang="en-US" sz="2400" dirty="0" smtClean="0">
                <a:latin typeface="Times New Roman"/>
                <a:ea typeface="Times New Roman"/>
              </a:rPr>
              <a:t>2).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marL="562610" marR="10287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/>
                <a:ea typeface="Times New Roman"/>
              </a:rPr>
              <a:t>Argon is used as a medium for pressure transfer, while working with </a:t>
            </a:r>
            <a:r>
              <a:rPr lang="en-US" sz="2400" dirty="0" smtClean="0">
                <a:latin typeface="Times New Roman"/>
                <a:ea typeface="Times New Roman"/>
              </a:rPr>
              <a:t>pressures up </a:t>
            </a:r>
            <a:r>
              <a:rPr lang="en-US" sz="2400" dirty="0">
                <a:latin typeface="Times New Roman"/>
                <a:ea typeface="Times New Roman"/>
              </a:rPr>
              <a:t>to 200 </a:t>
            </a:r>
            <a:r>
              <a:rPr lang="en-US" sz="2400" dirty="0" err="1">
                <a:latin typeface="Times New Roman"/>
                <a:ea typeface="Times New Roman"/>
              </a:rPr>
              <a:t>MPa</a:t>
            </a:r>
            <a:r>
              <a:rPr lang="en-US" sz="2400" dirty="0" smtClean="0">
                <a:latin typeface="Times New Roman"/>
                <a:ea typeface="Times New Roman"/>
              </a:rPr>
              <a:t>.  </a:t>
            </a:r>
            <a:r>
              <a:rPr lang="en-US" sz="2400" dirty="0">
                <a:latin typeface="Times New Roman"/>
                <a:ea typeface="Times New Roman"/>
              </a:rPr>
              <a:t/>
            </a:r>
            <a:br>
              <a:rPr lang="en-US" sz="2400" dirty="0">
                <a:latin typeface="Times New Roman"/>
                <a:ea typeface="Times New Roman"/>
              </a:rPr>
            </a:br>
            <a:r>
              <a:rPr lang="en-US" sz="2400" dirty="0">
                <a:latin typeface="Times New Roman"/>
                <a:ea typeface="Times New Roman"/>
              </a:rPr>
              <a:t> </a:t>
            </a:r>
          </a:p>
          <a:p>
            <a:pPr marL="113030" marR="109220" algn="just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</a:pPr>
            <a:endParaRPr lang="en-US" sz="2400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971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marL="113030" marR="109220" lvl="0" algn="just">
              <a:lnSpc>
                <a:spcPct val="150000"/>
              </a:lnSpc>
              <a:spcBef>
                <a:spcPts val="360"/>
              </a:spcBef>
            </a:pP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Non-porous sintered materials can be hot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isostatic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 pressed without any further actions. Porous compacts and powders have to be placed into a sheath of plate (commonly steel or titanium) or glass and they are evacuated.</a:t>
            </a:r>
          </a:p>
          <a:p>
            <a:pPr marL="113030" marR="109220" lvl="0" indent="448945" algn="just">
              <a:lnSpc>
                <a:spcPct val="150000"/>
              </a:lnSpc>
              <a:spcBef>
                <a:spcPts val="0"/>
              </a:spcBef>
              <a:spcAft>
                <a:spcPts val="25"/>
              </a:spcAft>
            </a:pP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The HIP technology is used e.g. for high-speed steels, Ti-alloys and </a:t>
            </a:r>
            <a:r>
              <a:rPr lang="en-US" sz="2200" dirty="0" err="1">
                <a:solidFill>
                  <a:prstClr val="black"/>
                </a:solidFill>
                <a:latin typeface="Times New Roman"/>
                <a:ea typeface="Times New Roman"/>
              </a:rPr>
              <a:t>superalloys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endParaRPr lang="en-US" sz="22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13030" marR="109220" lvl="0" indent="448945" algn="just">
              <a:lnSpc>
                <a:spcPct val="150000"/>
              </a:lnSpc>
              <a:spcBef>
                <a:spcPts val="0"/>
              </a:spcBef>
              <a:spcAft>
                <a:spcPts val="25"/>
              </a:spcAft>
            </a:pPr>
            <a:r>
              <a:rPr lang="en-US" sz="2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Its </a:t>
            </a:r>
            <a:r>
              <a:rPr lang="en-US" sz="2200" dirty="0">
                <a:solidFill>
                  <a:prstClr val="black"/>
                </a:solidFill>
                <a:latin typeface="Times New Roman"/>
                <a:ea typeface="Times New Roman"/>
              </a:rPr>
              <a:t>advantage is a possibility of processing large sintered parts with very low (residual) porosity. For example, in cemented carbides the content of pores after pressing and sintering is 1 – 2 %. The powder compaction to close-to-finished (near-net) dimensions allows reaching a high material utilization.</a:t>
            </a:r>
          </a:p>
          <a:p>
            <a:pPr>
              <a:lnSpc>
                <a:spcPct val="15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56948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04800"/>
            <a:ext cx="56388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1295400" y="5929562"/>
            <a:ext cx="7467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/>
                <a:ea typeface="Times New Roman"/>
              </a:rPr>
              <a:t>Fig</a:t>
            </a:r>
            <a:r>
              <a:rPr lang="en-US" sz="2400" b="1" dirty="0" smtClean="0">
                <a:latin typeface="Times New Roman"/>
                <a:ea typeface="Times New Roman"/>
              </a:rPr>
              <a:t>ure (2)</a:t>
            </a:r>
            <a:r>
              <a:rPr lang="en-US" sz="2400" b="1" dirty="0" smtClean="0">
                <a:latin typeface="Times New Roman"/>
                <a:ea typeface="Times New Roman"/>
              </a:rPr>
              <a:t> </a:t>
            </a:r>
            <a:r>
              <a:rPr lang="en-US" sz="2400" dirty="0">
                <a:latin typeface="Times New Roman"/>
                <a:ea typeface="Times New Roman"/>
              </a:rPr>
              <a:t>Principle diagram of the hot </a:t>
            </a:r>
            <a:r>
              <a:rPr lang="en-US" sz="2400" dirty="0" err="1">
                <a:latin typeface="Times New Roman"/>
                <a:ea typeface="Times New Roman"/>
              </a:rPr>
              <a:t>isostatic</a:t>
            </a:r>
            <a:r>
              <a:rPr lang="en-US" sz="2400" dirty="0">
                <a:latin typeface="Times New Roman"/>
                <a:ea typeface="Times New Roman"/>
              </a:rPr>
              <a:t> pressing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7791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3024</TotalTime>
  <Words>1056</Words>
  <Application>Microsoft Office PowerPoint</Application>
  <PresentationFormat>عرض على الشاشة (3:4)‏</PresentationFormat>
  <Paragraphs>48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انقلاب</vt:lpstr>
      <vt:lpstr>Alternative Pressing and Sintering Techniques</vt:lpstr>
      <vt:lpstr>Cold isostatic pressing (CIP)</vt:lpstr>
      <vt:lpstr>عرض تقديمي في PowerPoint</vt:lpstr>
      <vt:lpstr>عرض تقديمي في PowerPoint</vt:lpstr>
      <vt:lpstr>Figure (1): Cold isostatic pressing: (1) powders are placed in the flexible mold; (2) hydrostatic pressure is applied against the mold to compact the powders; and (3) pressure is reduced and the part is removed.</vt:lpstr>
      <vt:lpstr>Hot isostatic pressing(HIP)</vt:lpstr>
      <vt:lpstr>عرض تقديمي في PowerPoint</vt:lpstr>
      <vt:lpstr>عرض تقديمي في PowerPoint</vt:lpstr>
      <vt:lpstr>عرض تقديمي في PowerPoint</vt:lpstr>
      <vt:lpstr>Powder Injection Molding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 sona</dc:creator>
  <cp:lastModifiedBy>DR.Ahmed Saker 2O11</cp:lastModifiedBy>
  <cp:revision>25</cp:revision>
  <dcterms:created xsi:type="dcterms:W3CDTF">2006-08-16T00:00:00Z</dcterms:created>
  <dcterms:modified xsi:type="dcterms:W3CDTF">2020-04-19T20:20:24Z</dcterms:modified>
</cp:coreProperties>
</file>